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5" autoAdjust="0"/>
  </p:normalViewPr>
  <p:slideViewPr>
    <p:cSldViewPr snapToGrid="0" snapToObjects="1">
      <p:cViewPr>
        <p:scale>
          <a:sx n="150" d="100"/>
          <a:sy n="150" d="100"/>
        </p:scale>
        <p:origin x="608" y="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81D9-7955-F148-B6D5-D9CE5D317E39}" type="datetimeFigureOut">
              <a:t>8/22/13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18140-5970-334E-99A8-DE7A742DB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87B0-7284-2047-A5A8-3DC93522C4AF}" type="datetimeFigureOut"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9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1500" y="736600"/>
            <a:ext cx="889000" cy="1905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8833" y="654050"/>
            <a:ext cx="5822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Ribosome</a:t>
            </a:r>
          </a:p>
          <a:p>
            <a:r>
              <a:rPr lang="en-US" sz="500"/>
              <a:t>Protein folding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1500" y="1016000"/>
            <a:ext cx="889000" cy="21590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0593" y="8699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mRNA processing</a:t>
            </a:r>
          </a:p>
          <a:p>
            <a:r>
              <a:rPr lang="en-US" sz="600">
                <a:solidFill>
                  <a:srgbClr val="000000"/>
                </a:solidFill>
              </a:rPr>
              <a:t>Lipid transport</a:t>
            </a:r>
          </a:p>
          <a:p>
            <a:r>
              <a:rPr lang="en-US" sz="600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8833" y="730250"/>
            <a:ext cx="1280267" cy="1905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0594" y="920750"/>
            <a:ext cx="1401880" cy="266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7000" y="1286932"/>
            <a:ext cx="1562100" cy="359833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21500" y="1238252"/>
            <a:ext cx="1498600" cy="4762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024" y="1225550"/>
            <a:ext cx="72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Cell growth</a:t>
            </a:r>
          </a:p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Carbohydrate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Protein catabolism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Ribosome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9375" y="5642005"/>
            <a:ext cx="2293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0950" y="5694377"/>
            <a:ext cx="2293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5364" y="1660445"/>
            <a:ext cx="1497110" cy="485002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3600" y="1710264"/>
            <a:ext cx="1498600" cy="48501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1597799"/>
            <a:ext cx="122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Protein catabolism</a:t>
            </a:r>
          </a:p>
          <a:p>
            <a:r>
              <a:rPr lang="en-US" sz="400">
                <a:solidFill>
                  <a:srgbClr val="000000"/>
                </a:solidFill>
              </a:rPr>
              <a:t>Cell adhesion</a:t>
            </a:r>
          </a:p>
          <a:p>
            <a:r>
              <a:rPr lang="en-US" sz="400">
                <a:solidFill>
                  <a:srgbClr val="000000"/>
                </a:solidFill>
              </a:rPr>
              <a:t>Cell cycle</a:t>
            </a:r>
          </a:p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Insulin degradation</a:t>
            </a:r>
          </a:p>
          <a:p>
            <a:r>
              <a:rPr lang="en-US" sz="400">
                <a:solidFill>
                  <a:srgbClr val="000000"/>
                </a:solidFill>
              </a:rPr>
              <a:t>Protein transport</a:t>
            </a:r>
          </a:p>
          <a:p>
            <a:r>
              <a:rPr lang="en-US" sz="400">
                <a:solidFill>
                  <a:srgbClr val="000000"/>
                </a:solidFill>
              </a:rPr>
              <a:t>mRNA processing/transcription/translation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36040" y="2146300"/>
            <a:ext cx="1516434" cy="2984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21500" y="2186520"/>
            <a:ext cx="1498600" cy="3175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80991" y="2093330"/>
            <a:ext cx="56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Cell adhesion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Translation</a:t>
            </a:r>
          </a:p>
          <a:p>
            <a:r>
              <a:rPr lang="en-US" sz="400">
                <a:solidFill>
                  <a:srgbClr val="000000"/>
                </a:solidFill>
              </a:rPr>
              <a:t>Nucleus</a:t>
            </a:r>
          </a:p>
          <a:p>
            <a:r>
              <a:rPr lang="en-US" sz="400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7800" y="2444750"/>
            <a:ext cx="1511300" cy="393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13600" y="2506137"/>
            <a:ext cx="1498600" cy="381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20850" y="2369977"/>
            <a:ext cx="632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Chaperones</a:t>
            </a:r>
          </a:p>
          <a:p>
            <a:r>
              <a:rPr lang="en-US" sz="400">
                <a:solidFill>
                  <a:srgbClr val="000000"/>
                </a:solidFill>
              </a:rPr>
              <a:t>Amino acid synthesis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Protein synthesis</a:t>
            </a:r>
          </a:p>
          <a:p>
            <a:r>
              <a:rPr lang="en-US" sz="400">
                <a:solidFill>
                  <a:srgbClr val="000000"/>
                </a:solidFill>
              </a:rPr>
              <a:t>Oxidoreductase </a:t>
            </a:r>
          </a:p>
          <a:p>
            <a:r>
              <a:rPr lang="en-US" sz="400">
                <a:solidFill>
                  <a:srgbClr val="000000"/>
                </a:solidFill>
              </a:rPr>
              <a:t>Lipoprotein transport</a:t>
            </a:r>
          </a:p>
          <a:p>
            <a:endParaRPr lang="en-US" sz="40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6040" y="2825750"/>
            <a:ext cx="1511300" cy="6223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13600" y="2893487"/>
            <a:ext cx="1498600" cy="6096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16471" y="2787539"/>
            <a:ext cx="729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Carbohydrate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Detoxification</a:t>
            </a:r>
          </a:p>
          <a:p>
            <a:r>
              <a:rPr lang="en-US" sz="400">
                <a:solidFill>
                  <a:srgbClr val="000000"/>
                </a:solidFill>
              </a:rPr>
              <a:t>Golgi</a:t>
            </a:r>
          </a:p>
          <a:p>
            <a:r>
              <a:rPr lang="en-US" sz="400">
                <a:solidFill>
                  <a:srgbClr val="000000"/>
                </a:solidFill>
              </a:rPr>
              <a:t>Signaling</a:t>
            </a:r>
          </a:p>
          <a:p>
            <a:r>
              <a:rPr lang="en-US" sz="400">
                <a:solidFill>
                  <a:srgbClr val="000000"/>
                </a:solidFill>
              </a:rPr>
              <a:t>Galactose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Mitochondria</a:t>
            </a:r>
          </a:p>
          <a:p>
            <a:r>
              <a:rPr lang="en-US" sz="400">
                <a:solidFill>
                  <a:srgbClr val="000000"/>
                </a:solidFill>
              </a:rPr>
              <a:t>Calcium response</a:t>
            </a:r>
          </a:p>
          <a:p>
            <a:r>
              <a:rPr lang="en-US" sz="400">
                <a:solidFill>
                  <a:srgbClr val="000000"/>
                </a:solidFill>
              </a:rPr>
              <a:t>Translation</a:t>
            </a:r>
          </a:p>
          <a:p>
            <a:r>
              <a:rPr lang="en-US" sz="400">
                <a:solidFill>
                  <a:srgbClr val="000000"/>
                </a:solidFill>
              </a:rPr>
              <a:t>Metalloprotease </a:t>
            </a:r>
          </a:p>
          <a:p>
            <a:r>
              <a:rPr lang="en-US" sz="400">
                <a:solidFill>
                  <a:srgbClr val="000000"/>
                </a:solidFill>
              </a:rPr>
              <a:t>oxidoreductase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36040" y="3448050"/>
            <a:ext cx="1511300" cy="374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13600" y="3506867"/>
            <a:ext cx="1498600" cy="34547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6471" y="3394680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>
                <a:solidFill>
                  <a:srgbClr val="000000"/>
                </a:solidFill>
              </a:rPr>
              <a:t>Transcription</a:t>
            </a:r>
          </a:p>
          <a:p>
            <a:r>
              <a:rPr lang="en-US" sz="500">
                <a:solidFill>
                  <a:srgbClr val="000000"/>
                </a:solidFill>
              </a:rPr>
              <a:t>Cytoskeleton</a:t>
            </a:r>
          </a:p>
          <a:p>
            <a:r>
              <a:rPr lang="en-US" sz="500">
                <a:solidFill>
                  <a:srgbClr val="000000"/>
                </a:solidFill>
              </a:rPr>
              <a:t>Lipid transport</a:t>
            </a:r>
          </a:p>
          <a:p>
            <a:r>
              <a:rPr lang="en-US" sz="500">
                <a:solidFill>
                  <a:srgbClr val="000000"/>
                </a:solidFill>
              </a:rPr>
              <a:t>Ribosome </a:t>
            </a:r>
          </a:p>
          <a:p>
            <a:r>
              <a:rPr lang="en-US" sz="500">
                <a:solidFill>
                  <a:srgbClr val="000000"/>
                </a:solidFill>
              </a:rPr>
              <a:t>Protein folding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36040" y="3822700"/>
            <a:ext cx="1511300" cy="374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13600" y="3852337"/>
            <a:ext cx="1498600" cy="34547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55364" y="3770009"/>
            <a:ext cx="6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Stress response</a:t>
            </a:r>
          </a:p>
          <a:p>
            <a:r>
              <a:rPr lang="en-US" sz="400">
                <a:solidFill>
                  <a:srgbClr val="000000"/>
                </a:solidFill>
              </a:rPr>
              <a:t>Ganglioside degradation</a:t>
            </a:r>
          </a:p>
          <a:p>
            <a:r>
              <a:rPr lang="en-US" sz="400">
                <a:solidFill>
                  <a:srgbClr val="000000"/>
                </a:solidFill>
              </a:rPr>
              <a:t>Mitochondria</a:t>
            </a:r>
          </a:p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Transcription</a:t>
            </a:r>
          </a:p>
          <a:p>
            <a:r>
              <a:rPr lang="en-US" sz="400">
                <a:solidFill>
                  <a:srgbClr val="000000"/>
                </a:solidFill>
              </a:rPr>
              <a:t>Signaling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1174" y="4197350"/>
            <a:ext cx="1511300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13600" y="4206274"/>
            <a:ext cx="1498600" cy="21968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78159" y="4197350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>
                <a:solidFill>
                  <a:srgbClr val="000000"/>
                </a:solidFill>
              </a:rPr>
              <a:t>Cytoskeleton</a:t>
            </a:r>
          </a:p>
          <a:p>
            <a:r>
              <a:rPr lang="en-US" sz="500">
                <a:solidFill>
                  <a:srgbClr val="000000"/>
                </a:solidFill>
              </a:rPr>
              <a:t>Signaling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47800" y="4428181"/>
            <a:ext cx="1511300" cy="334319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13600" y="4428181"/>
            <a:ext cx="1498600" cy="32823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78159" y="438559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Cell adhesion</a:t>
            </a:r>
          </a:p>
          <a:p>
            <a:r>
              <a:rPr lang="en-US" sz="500"/>
              <a:t>Oxidoreductase</a:t>
            </a:r>
          </a:p>
          <a:p>
            <a:r>
              <a:rPr lang="en-US" sz="500"/>
              <a:t>mRNA processing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36040" y="4762500"/>
            <a:ext cx="1511300" cy="266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12825" y="4764882"/>
            <a:ext cx="1498600" cy="2600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0991" y="4688893"/>
            <a:ext cx="65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Amino acid catabolism</a:t>
            </a:r>
          </a:p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DNA repair</a:t>
            </a:r>
          </a:p>
          <a:p>
            <a:r>
              <a:rPr lang="en-US" sz="400">
                <a:solidFill>
                  <a:srgbClr val="000000"/>
                </a:solidFill>
              </a:rPr>
              <a:t>Proteolysis</a:t>
            </a:r>
          </a:p>
          <a:p>
            <a:r>
              <a:rPr lang="en-US" sz="400">
                <a:solidFill>
                  <a:srgbClr val="000000"/>
                </a:solidFill>
              </a:rPr>
              <a:t>Immune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24981" y="5029200"/>
            <a:ext cx="1511300" cy="4318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12825" y="5037830"/>
            <a:ext cx="1498600" cy="42529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68957" y="4986870"/>
            <a:ext cx="72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Carbohydrate metabolism</a:t>
            </a:r>
          </a:p>
          <a:p>
            <a:r>
              <a:rPr lang="en-US" sz="400"/>
              <a:t>Malate metabolism</a:t>
            </a:r>
          </a:p>
          <a:p>
            <a:r>
              <a:rPr lang="en-US" sz="400"/>
              <a:t>Oxidoreductase</a:t>
            </a:r>
          </a:p>
          <a:p>
            <a:r>
              <a:rPr lang="en-US" sz="400"/>
              <a:t>Amidase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Gluconeogensis</a:t>
            </a:r>
          </a:p>
          <a:p>
            <a:r>
              <a:rPr lang="en-US" sz="400"/>
              <a:t>H+ 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4981" y="5461000"/>
            <a:ext cx="1511300" cy="1333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12825" y="5463120"/>
            <a:ext cx="1498600" cy="12734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68957" y="5433889"/>
            <a:ext cx="71045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Signaling, Ribosome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16471" y="5600700"/>
            <a:ext cx="1511300" cy="355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12825" y="5600700"/>
            <a:ext cx="1498600" cy="337497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21500" y="927100"/>
            <a:ext cx="889000" cy="8649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06500" y="1202265"/>
            <a:ext cx="1747464" cy="84668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21080" y="1153583"/>
            <a:ext cx="10823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Electron transport; protein folding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41174" y="5584116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Transcription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Cell growth</a:t>
            </a:r>
          </a:p>
          <a:p>
            <a:r>
              <a:rPr lang="en-US" sz="500"/>
              <a:t>Stress response</a:t>
            </a:r>
          </a:p>
        </p:txBody>
      </p:sp>
      <p:sp>
        <p:nvSpPr>
          <p:cNvPr id="55" name="Up Arrow 54"/>
          <p:cNvSpPr/>
          <p:nvPr/>
        </p:nvSpPr>
        <p:spPr>
          <a:xfrm>
            <a:off x="1546526" y="736600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392917" y="920750"/>
            <a:ext cx="109202" cy="232833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1036532" y="1151746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1221080" y="1322860"/>
            <a:ext cx="143611" cy="27493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1303734" y="1687215"/>
            <a:ext cx="121248" cy="40611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>
            <a:off x="1282796" y="2182574"/>
            <a:ext cx="110121" cy="18740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>
            <a:off x="1282796" y="2444750"/>
            <a:ext cx="153244" cy="34278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>
            <a:off x="1282796" y="2893487"/>
            <a:ext cx="165004" cy="393396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1315780" y="3451471"/>
            <a:ext cx="100691" cy="37122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1329423" y="3814818"/>
            <a:ext cx="87048" cy="38253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1307161" y="4231674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1292093" y="4464483"/>
            <a:ext cx="168793" cy="29193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1292093" y="4756414"/>
            <a:ext cx="132889" cy="26855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1271254" y="5089003"/>
            <a:ext cx="164785" cy="344886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1256316" y="5463120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>
            <a:off x="1256316" y="5658168"/>
            <a:ext cx="140684" cy="28002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MechS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99" y="-47701"/>
            <a:ext cx="6905701" cy="6905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583" y="679450"/>
            <a:ext cx="1280267" cy="76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583" y="755650"/>
            <a:ext cx="1280267" cy="120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583" y="863600"/>
            <a:ext cx="1280267" cy="76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583" y="952500"/>
            <a:ext cx="1280267" cy="1270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682" y="1079500"/>
            <a:ext cx="1280267" cy="1460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682" y="1225550"/>
            <a:ext cx="1280267" cy="5334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682" y="1752600"/>
            <a:ext cx="1280267" cy="323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682" y="2076450"/>
            <a:ext cx="1280267" cy="4762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0682" y="2565400"/>
            <a:ext cx="1280267" cy="1524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583" y="2717800"/>
            <a:ext cx="1280267" cy="120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7583" y="2838450"/>
            <a:ext cx="1280267" cy="139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7583" y="2978150"/>
            <a:ext cx="1280267" cy="742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682" y="3721100"/>
            <a:ext cx="1280267" cy="577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583" y="4298950"/>
            <a:ext cx="1280267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0682" y="4514850"/>
            <a:ext cx="1280267" cy="469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0682" y="4984750"/>
            <a:ext cx="1280267" cy="203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0682" y="5187950"/>
            <a:ext cx="1280267" cy="1587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682" y="53467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7583" y="5448300"/>
            <a:ext cx="1280267" cy="488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9983" y="952500"/>
            <a:ext cx="1280267" cy="1270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3082" y="1079500"/>
            <a:ext cx="1280267" cy="1460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03082" y="1225550"/>
            <a:ext cx="1280267" cy="5334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03082" y="1752600"/>
            <a:ext cx="1280267" cy="3238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03082" y="2076450"/>
            <a:ext cx="1280267" cy="4762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03082" y="2565400"/>
            <a:ext cx="1280267" cy="1524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9983" y="2717800"/>
            <a:ext cx="1280267" cy="1206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9983" y="2838450"/>
            <a:ext cx="1280267" cy="1397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9983" y="2978150"/>
            <a:ext cx="1280267" cy="742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3082" y="3721100"/>
            <a:ext cx="1280267" cy="5778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9983" y="4298950"/>
            <a:ext cx="1280267" cy="215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03082" y="4514850"/>
            <a:ext cx="1280267" cy="469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03082" y="4984750"/>
            <a:ext cx="1280267" cy="2032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03082" y="5187950"/>
            <a:ext cx="1280267" cy="1587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03082" y="53467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99983" y="5448300"/>
            <a:ext cx="1280267" cy="488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9983" y="679450"/>
            <a:ext cx="1280267" cy="762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9983" y="755650"/>
            <a:ext cx="1280267" cy="1206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99983" y="863600"/>
            <a:ext cx="1280267" cy="762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9200" y="612517"/>
            <a:ext cx="7360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mRNA processing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0832" y="699929"/>
            <a:ext cx="411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Ribosome </a:t>
            </a:r>
          </a:p>
          <a:p>
            <a:r>
              <a:rPr lang="en-US" sz="400"/>
              <a:t>Autophagy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200" y="914400"/>
            <a:ext cx="792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Glycolysis, Electron transport</a:t>
            </a:r>
          </a:p>
          <a:p>
            <a:r>
              <a:rPr lang="en-US" sz="400"/>
              <a:t>Methyltransferase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482" y="1060450"/>
            <a:ext cx="7745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Protein catabolism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152" y="115621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Oxidoreductase</a:t>
            </a:r>
          </a:p>
          <a:p>
            <a:r>
              <a:rPr lang="en-US" sz="600"/>
              <a:t>Carbohydrate metabolism</a:t>
            </a:r>
          </a:p>
          <a:p>
            <a:r>
              <a:rPr lang="en-US" sz="600"/>
              <a:t>Protein transport</a:t>
            </a:r>
          </a:p>
          <a:p>
            <a:r>
              <a:rPr lang="en-US" sz="600"/>
              <a:t>Apoptosis</a:t>
            </a:r>
          </a:p>
          <a:p>
            <a:r>
              <a:rPr lang="en-US" sz="600"/>
              <a:t>Protein catabolism</a:t>
            </a:r>
          </a:p>
          <a:p>
            <a:r>
              <a:rPr lang="en-US" sz="600"/>
              <a:t>Insulin degradation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6370" y="1698367"/>
            <a:ext cx="56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Oxidoreductase</a:t>
            </a:r>
          </a:p>
          <a:p>
            <a:r>
              <a:rPr lang="en-US" sz="400"/>
              <a:t>Cytoskeleton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Electron transport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1383" y="207645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Cell adhesion</a:t>
            </a:r>
          </a:p>
          <a:p>
            <a:r>
              <a:rPr lang="en-US" sz="600"/>
              <a:t>Carbohydrate, galactose metabolism</a:t>
            </a:r>
          </a:p>
          <a:p>
            <a:r>
              <a:rPr lang="en-US" sz="600"/>
              <a:t>Immune</a:t>
            </a:r>
          </a:p>
          <a:p>
            <a:r>
              <a:rPr lang="en-US" sz="600"/>
              <a:t>Lipid transport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7320" y="250001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Protein catabolism</a:t>
            </a:r>
          </a:p>
          <a:p>
            <a:r>
              <a:rPr lang="en-US" sz="600"/>
              <a:t>mRNA processing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7583" y="2684681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Signaling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8975" y="2766894"/>
            <a:ext cx="65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Calcium homeostasis</a:t>
            </a:r>
          </a:p>
          <a:p>
            <a:r>
              <a:rPr lang="en-US" sz="400"/>
              <a:t>Amino acid catabolism</a:t>
            </a:r>
          </a:p>
          <a:p>
            <a:r>
              <a:rPr lang="en-US" sz="400"/>
              <a:t>Cell growth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182" y="29464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Signaling</a:t>
            </a:r>
          </a:p>
          <a:p>
            <a:r>
              <a:rPr lang="en-US" sz="600"/>
              <a:t>Transcription, mRNA processing</a:t>
            </a:r>
          </a:p>
          <a:p>
            <a:r>
              <a:rPr lang="en-US" sz="600"/>
              <a:t>Calcium homeostasis</a:t>
            </a:r>
          </a:p>
          <a:p>
            <a:r>
              <a:rPr lang="en-US" sz="600"/>
              <a:t>Ganglioside degradation</a:t>
            </a:r>
          </a:p>
          <a:p>
            <a:r>
              <a:rPr lang="en-US" sz="600"/>
              <a:t>Ribosome</a:t>
            </a:r>
          </a:p>
          <a:p>
            <a:r>
              <a:rPr lang="en-US" sz="600"/>
              <a:t>AMP synthesis</a:t>
            </a:r>
          </a:p>
          <a:p>
            <a:r>
              <a:rPr lang="en-US" sz="600"/>
              <a:t>Carbohydrate, malate metabolism</a:t>
            </a:r>
          </a:p>
          <a:p>
            <a:r>
              <a:rPr lang="en-US" sz="600"/>
              <a:t>Immune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8932" y="3689350"/>
            <a:ext cx="8656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Cell adhesion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Prostaglandin metabolism</a:t>
            </a:r>
          </a:p>
          <a:p>
            <a:r>
              <a:rPr lang="en-US" sz="500"/>
              <a:t>Protein catabolism</a:t>
            </a:r>
          </a:p>
          <a:p>
            <a:r>
              <a:rPr lang="en-US" sz="500"/>
              <a:t>Phosphoplipid binding</a:t>
            </a:r>
          </a:p>
          <a:p>
            <a:r>
              <a:rPr lang="en-US" sz="500"/>
              <a:t>Amino acid synthesis</a:t>
            </a:r>
          </a:p>
          <a:p>
            <a:r>
              <a:rPr lang="en-US" sz="500"/>
              <a:t>Signaling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7583" y="4234597"/>
            <a:ext cx="5319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Cell adhesion</a:t>
            </a:r>
          </a:p>
          <a:p>
            <a:r>
              <a:rPr lang="en-US" sz="500"/>
              <a:t>Transport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024" y="45579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Glycolysis</a:t>
            </a:r>
          </a:p>
          <a:p>
            <a:r>
              <a:rPr lang="en-US" sz="600"/>
              <a:t>Carbohydrate metabolism</a:t>
            </a:r>
          </a:p>
          <a:p>
            <a:r>
              <a:rPr lang="en-US" sz="600"/>
              <a:t>Transport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4210" y="4910466"/>
            <a:ext cx="65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Translation</a:t>
            </a:r>
          </a:p>
          <a:p>
            <a:r>
              <a:rPr lang="en-US" sz="400"/>
              <a:t>Amino acid catabolism</a:t>
            </a:r>
          </a:p>
          <a:p>
            <a:r>
              <a:rPr lang="en-US" sz="400"/>
              <a:t>Immune</a:t>
            </a:r>
          </a:p>
          <a:p>
            <a:r>
              <a:rPr lang="en-US" sz="400"/>
              <a:t>DNA repair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2239" y="5137637"/>
            <a:ext cx="53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Cell adhesion</a:t>
            </a:r>
          </a:p>
          <a:p>
            <a:r>
              <a:rPr lang="en-US" sz="500"/>
              <a:t>Cytoskeleton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5559" y="5291525"/>
            <a:ext cx="67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Stress response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0881" y="5435600"/>
            <a:ext cx="87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Ribosome</a:t>
            </a:r>
          </a:p>
          <a:p>
            <a:r>
              <a:rPr lang="en-US" sz="600"/>
              <a:t>AMP synthesis</a:t>
            </a:r>
          </a:p>
          <a:p>
            <a:r>
              <a:rPr lang="en-US" sz="600"/>
              <a:t>Galactose metabolism</a:t>
            </a:r>
          </a:p>
          <a:p>
            <a:r>
              <a:rPr lang="en-US" sz="600"/>
              <a:t>Metal binding</a:t>
            </a:r>
          </a:p>
        </p:txBody>
      </p:sp>
      <p:sp>
        <p:nvSpPr>
          <p:cNvPr id="59" name="Up Arrow 58"/>
          <p:cNvSpPr/>
          <p:nvPr/>
        </p:nvSpPr>
        <p:spPr>
          <a:xfrm>
            <a:off x="474343" y="784308"/>
            <a:ext cx="87894" cy="645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471769" y="639360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461041" y="873317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451963" y="983312"/>
            <a:ext cx="87894" cy="645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430628" y="1058538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430629" y="1247323"/>
            <a:ext cx="154500" cy="4510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>
            <a:off x="430630" y="1758950"/>
            <a:ext cx="155324" cy="317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>
            <a:off x="419204" y="2098476"/>
            <a:ext cx="132307" cy="46692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>
            <a:off x="419204" y="2573420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460528" y="271614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449800" y="286854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449799" y="2978150"/>
            <a:ext cx="127895" cy="7112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419204" y="3775211"/>
            <a:ext cx="166750" cy="45938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423968" y="4318107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419204" y="4514850"/>
            <a:ext cx="166750" cy="4699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409209" y="5013090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423968" y="5187725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>
            <a:off x="419341" y="5358851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>
            <a:off x="419341" y="5569432"/>
            <a:ext cx="155324" cy="317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MechS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23" y="-12745"/>
            <a:ext cx="6909707" cy="6909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733" y="742950"/>
            <a:ext cx="1280267" cy="2984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5733" y="1047750"/>
            <a:ext cx="1280267" cy="3873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733" y="14351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5733" y="15367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5733" y="16383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5733" y="1739900"/>
            <a:ext cx="1280267" cy="1587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5733" y="1898650"/>
            <a:ext cx="1280267" cy="469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733" y="2368550"/>
            <a:ext cx="1280267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733" y="2584450"/>
            <a:ext cx="1280267" cy="704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733" y="3295650"/>
            <a:ext cx="1280267" cy="869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5733" y="4165600"/>
            <a:ext cx="1280267" cy="8763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5733" y="5041900"/>
            <a:ext cx="1280267" cy="393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733" y="5429250"/>
            <a:ext cx="1280267" cy="6350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8633" y="742950"/>
            <a:ext cx="1280267" cy="2984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28633" y="1047750"/>
            <a:ext cx="1280267" cy="3873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28633" y="14351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28633" y="15367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28633" y="16383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28633" y="1739900"/>
            <a:ext cx="1280267" cy="1587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8633" y="1898650"/>
            <a:ext cx="1280267" cy="469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28633" y="2368550"/>
            <a:ext cx="1280267" cy="215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28633" y="2584450"/>
            <a:ext cx="1280267" cy="7048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28633" y="3295650"/>
            <a:ext cx="1280267" cy="869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8633" y="4165600"/>
            <a:ext cx="1280267" cy="8763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28633" y="5041900"/>
            <a:ext cx="1280267" cy="3937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28633" y="5429250"/>
            <a:ext cx="1280267" cy="6350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3716" y="6950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Ribosome</a:t>
            </a:r>
          </a:p>
          <a:p>
            <a:r>
              <a:rPr lang="en-US" sz="500"/>
              <a:t>Calcium binding</a:t>
            </a:r>
          </a:p>
          <a:p>
            <a:r>
              <a:rPr lang="en-US" sz="500"/>
              <a:t>mRNA processing</a:t>
            </a:r>
          </a:p>
          <a:p>
            <a:r>
              <a:rPr lang="en-US" sz="500"/>
              <a:t>Cell adhesion</a:t>
            </a:r>
            <a:endParaRPr lang="en-US" sz="500"/>
          </a:p>
        </p:txBody>
      </p:sp>
      <p:sp>
        <p:nvSpPr>
          <p:cNvPr id="30" name="TextBox 29"/>
          <p:cNvSpPr txBox="1"/>
          <p:nvPr/>
        </p:nvSpPr>
        <p:spPr>
          <a:xfrm>
            <a:off x="963716" y="1013936"/>
            <a:ext cx="56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Gluconeogenesis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Detoxification</a:t>
            </a:r>
            <a:endParaRPr lang="en-US" sz="400"/>
          </a:p>
        </p:txBody>
      </p:sp>
      <p:sp>
        <p:nvSpPr>
          <p:cNvPr id="31" name="TextBox 30"/>
          <p:cNvSpPr txBox="1"/>
          <p:nvPr/>
        </p:nvSpPr>
        <p:spPr>
          <a:xfrm>
            <a:off x="947831" y="1383268"/>
            <a:ext cx="9412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Quinolinate metabolism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0599" y="1475601"/>
            <a:ext cx="5105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Ribosome</a:t>
            </a:r>
          </a:p>
          <a:p>
            <a:r>
              <a:rPr lang="en-US" sz="400"/>
              <a:t>Stress response</a:t>
            </a:r>
            <a:endParaRPr lang="en-US" sz="400"/>
          </a:p>
        </p:txBody>
      </p:sp>
      <p:sp>
        <p:nvSpPr>
          <p:cNvPr id="33" name="TextBox 32"/>
          <p:cNvSpPr txBox="1"/>
          <p:nvPr/>
        </p:nvSpPr>
        <p:spPr>
          <a:xfrm>
            <a:off x="1004249" y="1576000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Oxidoreductase, </a:t>
            </a:r>
            <a:r>
              <a:rPr lang="en-US" sz="400"/>
              <a:t>Apoptosis</a:t>
            </a:r>
          </a:p>
          <a:p>
            <a:r>
              <a:rPr lang="en-US" sz="400"/>
              <a:t>Glycogen metabolism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1966" y="167005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Calcium transport</a:t>
            </a:r>
          </a:p>
          <a:p>
            <a:r>
              <a:rPr lang="en-US" sz="600"/>
              <a:t>Nucleotide metabolism</a:t>
            </a:r>
            <a:endParaRPr lang="en-US" sz="600"/>
          </a:p>
        </p:txBody>
      </p:sp>
      <p:sp>
        <p:nvSpPr>
          <p:cNvPr id="35" name="TextBox 34"/>
          <p:cNvSpPr txBox="1"/>
          <p:nvPr/>
        </p:nvSpPr>
        <p:spPr>
          <a:xfrm>
            <a:off x="983262" y="1838067"/>
            <a:ext cx="72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Glycogen metabolism</a:t>
            </a:r>
          </a:p>
          <a:p>
            <a:r>
              <a:rPr lang="en-US" sz="400"/>
              <a:t>Membrane</a:t>
            </a:r>
          </a:p>
          <a:p>
            <a:r>
              <a:rPr lang="en-US" sz="400"/>
              <a:t>Oxidoreductase</a:t>
            </a:r>
          </a:p>
          <a:p>
            <a:r>
              <a:rPr lang="en-US" sz="400"/>
              <a:t>Carbohydrate metabolism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Fatty acid catabolism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Detoxification</a:t>
            </a:r>
            <a:endParaRPr lang="en-US" sz="400"/>
          </a:p>
        </p:txBody>
      </p:sp>
      <p:sp>
        <p:nvSpPr>
          <p:cNvPr id="36" name="TextBox 35"/>
          <p:cNvSpPr txBox="1"/>
          <p:nvPr/>
        </p:nvSpPr>
        <p:spPr>
          <a:xfrm>
            <a:off x="995838" y="2305050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H+ transport</a:t>
            </a:r>
          </a:p>
          <a:p>
            <a:r>
              <a:rPr lang="en-US" sz="500"/>
              <a:t>DNA repair</a:t>
            </a:r>
          </a:p>
          <a:p>
            <a:r>
              <a:rPr lang="en-US" sz="500"/>
              <a:t>Oxidoreductase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1388" y="2546350"/>
            <a:ext cx="8653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Transcription</a:t>
            </a:r>
          </a:p>
          <a:p>
            <a:r>
              <a:rPr lang="en-US" sz="500"/>
              <a:t>Carbohydrate metabolism</a:t>
            </a:r>
          </a:p>
          <a:p>
            <a:r>
              <a:rPr lang="en-US" sz="500"/>
              <a:t>Transport</a:t>
            </a:r>
          </a:p>
          <a:p>
            <a:r>
              <a:rPr lang="en-US" sz="500"/>
              <a:t>Chaperone</a:t>
            </a:r>
          </a:p>
          <a:p>
            <a:r>
              <a:rPr lang="en-US" sz="500"/>
              <a:t>Electron transport</a:t>
            </a:r>
          </a:p>
          <a:p>
            <a:r>
              <a:rPr lang="en-US" sz="500"/>
              <a:t>Calcification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Cell growth</a:t>
            </a:r>
          </a:p>
          <a:p>
            <a:r>
              <a:rPr lang="en-US" sz="500"/>
              <a:t>Nucleotide metabolism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4249" y="3238500"/>
            <a:ext cx="670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Chaperone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Nucleotide metabolism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Reproduction</a:t>
            </a:r>
          </a:p>
          <a:p>
            <a:r>
              <a:rPr lang="en-US" sz="400"/>
              <a:t>Cytoskeleton</a:t>
            </a:r>
          </a:p>
          <a:p>
            <a:r>
              <a:rPr lang="en-US" sz="400"/>
              <a:t>Amino acid synthesis</a:t>
            </a:r>
          </a:p>
          <a:p>
            <a:r>
              <a:rPr lang="en-US" sz="400"/>
              <a:t>Membrane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Cell adhesion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Immune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Galactose metabolism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5838" y="4133850"/>
            <a:ext cx="6923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Membrane</a:t>
            </a:r>
          </a:p>
          <a:p>
            <a:r>
              <a:rPr lang="en-US" sz="400"/>
              <a:t>Cell adhesion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Ganglioside degradation</a:t>
            </a:r>
          </a:p>
          <a:p>
            <a:r>
              <a:rPr lang="en-US" sz="400"/>
              <a:t>Proteolysis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Lipid transport</a:t>
            </a:r>
          </a:p>
          <a:p>
            <a:r>
              <a:rPr lang="en-US" sz="400"/>
              <a:t>Metalloprotease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ROS response</a:t>
            </a:r>
          </a:p>
          <a:p>
            <a:r>
              <a:rPr lang="en-US" sz="400"/>
              <a:t>Cytoskeleton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9338" y="4992082"/>
            <a:ext cx="56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Cytoskeleton</a:t>
            </a:r>
          </a:p>
          <a:p>
            <a:r>
              <a:rPr lang="en-US" sz="400"/>
              <a:t>Calcium transport</a:t>
            </a:r>
          </a:p>
          <a:p>
            <a:r>
              <a:rPr lang="en-US" sz="400"/>
              <a:t>Transport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Lipid transport</a:t>
            </a:r>
          </a:p>
          <a:p>
            <a:r>
              <a:rPr lang="en-US" sz="400"/>
              <a:t>mRNA processing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0599" y="5397500"/>
            <a:ext cx="56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Calcification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Cell growth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Stress response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Apoptosis</a:t>
            </a:r>
          </a:p>
          <a:p>
            <a:r>
              <a:rPr lang="en-US" sz="400"/>
              <a:t>Signaling</a:t>
            </a:r>
          </a:p>
        </p:txBody>
      </p:sp>
      <p:sp>
        <p:nvSpPr>
          <p:cNvPr id="42" name="Up Arrow 41"/>
          <p:cNvSpPr/>
          <p:nvPr/>
        </p:nvSpPr>
        <p:spPr>
          <a:xfrm>
            <a:off x="850955" y="742950"/>
            <a:ext cx="112761" cy="270986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850955" y="1058538"/>
            <a:ext cx="144883" cy="37656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927788" y="1563300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911600" y="145639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0" name="Up Arrow 49"/>
          <p:cNvSpPr/>
          <p:nvPr/>
        </p:nvSpPr>
        <p:spPr>
          <a:xfrm>
            <a:off x="944991" y="1669878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927788" y="1771392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883077" y="1898650"/>
            <a:ext cx="122656" cy="4699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911600" y="2410857"/>
            <a:ext cx="112761" cy="17359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911600" y="2630160"/>
            <a:ext cx="90470" cy="66549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911600" y="3331180"/>
            <a:ext cx="90470" cy="80267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6" name="Up Arrow 55"/>
          <p:cNvSpPr/>
          <p:nvPr/>
        </p:nvSpPr>
        <p:spPr>
          <a:xfrm>
            <a:off x="850955" y="4196155"/>
            <a:ext cx="156813" cy="83024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883077" y="5041900"/>
            <a:ext cx="99583" cy="387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883077" y="5517994"/>
            <a:ext cx="94124" cy="52583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4880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366</Words>
  <Application>Microsoft Macintosh PowerPoint</Application>
  <PresentationFormat>On-screen Show (4:3)</PresentationFormat>
  <Paragraphs>222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29</cp:revision>
  <dcterms:created xsi:type="dcterms:W3CDTF">2013-08-21T14:35:06Z</dcterms:created>
  <dcterms:modified xsi:type="dcterms:W3CDTF">2013-08-22T21:51:09Z</dcterms:modified>
</cp:coreProperties>
</file>